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Montserrat Ligh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33" Type="http://schemas.openxmlformats.org/officeDocument/2006/relationships/font" Target="fonts/MontserratLight-bold.fntdata"/><Relationship Id="rId10" Type="http://schemas.openxmlformats.org/officeDocument/2006/relationships/slide" Target="slides/slide5.xml"/><Relationship Id="rId32" Type="http://schemas.openxmlformats.org/officeDocument/2006/relationships/font" Target="fonts/MontserratLight-regular.fntdata"/><Relationship Id="rId13" Type="http://schemas.openxmlformats.org/officeDocument/2006/relationships/slide" Target="slides/slide8.xml"/><Relationship Id="rId35" Type="http://schemas.openxmlformats.org/officeDocument/2006/relationships/font" Target="fonts/MontserratLight-boldItalic.fntdata"/><Relationship Id="rId12" Type="http://schemas.openxmlformats.org/officeDocument/2006/relationships/slide" Target="slides/slide7.xml"/><Relationship Id="rId34" Type="http://schemas.openxmlformats.org/officeDocument/2006/relationships/font" Target="fonts/MontserratLight-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f298f436b5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f298f436b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f298f436b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f298f436b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f298f436b5_0_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f298f436b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f298f436b5_0_8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f298f436b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f298f436b5_0_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f298f436b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f298f436b5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f298f436b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f298f436b5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f298f436b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298f436b5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f298f436b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f298f436b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f298f436b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298f436b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f298f436b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www.example.com" TargetMode="Externa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611200" y="10601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100"/>
              <a:t>Market Basket Analysis for Enhanced Game Bundling and Cross-Promotion Strategies</a:t>
            </a:r>
            <a:endParaRPr sz="3100"/>
          </a:p>
        </p:txBody>
      </p:sp>
      <p:sp>
        <p:nvSpPr>
          <p:cNvPr id="135" name="Google Shape;135;p13"/>
          <p:cNvSpPr txBox="1"/>
          <p:nvPr>
            <p:ph idx="1" type="subTitle"/>
          </p:nvPr>
        </p:nvSpPr>
        <p:spPr>
          <a:xfrm>
            <a:off x="5083950" y="3924925"/>
            <a:ext cx="3470700" cy="887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2400"/>
              <a:t>Executive Team Presentation </a:t>
            </a:r>
            <a:endParaRPr sz="2400"/>
          </a:p>
          <a:p>
            <a:pPr indent="0" lvl="0" marL="0" rtl="0" algn="l">
              <a:spcBef>
                <a:spcPts val="0"/>
              </a:spcBef>
              <a:spcAft>
                <a:spcPts val="0"/>
              </a:spcAft>
              <a:buNone/>
            </a:pPr>
            <a:r>
              <a:t/>
            </a:r>
            <a:endParaRPr b="1" sz="1100">
              <a:solidFill>
                <a:srgbClr val="000000"/>
              </a:solidFill>
              <a:highlight>
                <a:schemeClr val="lt1"/>
              </a:highlight>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August 13th, 2024</a:t>
            </a:r>
            <a:endParaRPr b="1" sz="1100">
              <a:latin typeface="Arial"/>
              <a:ea typeface="Arial"/>
              <a:cs typeface="Arial"/>
              <a:sym typeface="Arial"/>
            </a:endParaRPr>
          </a:p>
          <a:p>
            <a:pPr indent="0" lvl="0" marL="0" rtl="0" algn="l">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0"/>
              </a:spcAft>
              <a:buNone/>
            </a:pPr>
            <a:r>
              <a:rPr b="1" lang="en" sz="1100">
                <a:latin typeface="Arial"/>
                <a:ea typeface="Arial"/>
                <a:cs typeface="Arial"/>
                <a:sym typeface="Arial"/>
              </a:rPr>
              <a:t>Presented by</a:t>
            </a:r>
            <a:r>
              <a:rPr lang="en" sz="1100">
                <a:latin typeface="Arial"/>
                <a:ea typeface="Arial"/>
                <a:cs typeface="Arial"/>
                <a:sym typeface="Arial"/>
              </a:rPr>
              <a:t>: Jake Charney</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2"/>
          <p:cNvSpPr txBox="1"/>
          <p:nvPr>
            <p:ph idx="1" type="body"/>
          </p:nvPr>
        </p:nvSpPr>
        <p:spPr>
          <a:xfrm>
            <a:off x="1248125" y="1208150"/>
            <a:ext cx="7240500" cy="3130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Purpose: </a:t>
            </a:r>
            <a:r>
              <a:rPr lang="en">
                <a:latin typeface="Montserrat"/>
                <a:ea typeface="Montserrat"/>
                <a:cs typeface="Montserrat"/>
                <a:sym typeface="Montserrat"/>
              </a:rPr>
              <a:t>This visualization helps pinpoint specific game pairs with the highest lift, indicating the strongest positive relationships.</a:t>
            </a:r>
            <a:endParaRPr>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Business Relevance: </a:t>
            </a:r>
            <a:r>
              <a:rPr lang="en">
                <a:latin typeface="Montserrat"/>
                <a:ea typeface="Montserrat"/>
                <a:cs typeface="Montserrat"/>
                <a:sym typeface="Montserrat"/>
              </a:rPr>
              <a:t>Such insights are particularly valuable for formulating bundling strategies, as they highlight the combinations that are most appealing to customers.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Location in Report:</a:t>
            </a:r>
            <a:r>
              <a:rPr lang="en">
                <a:latin typeface="Montserrat"/>
                <a:ea typeface="Montserrat"/>
                <a:cs typeface="Montserrat"/>
                <a:sym typeface="Montserrat"/>
              </a:rPr>
              <a:t> Place this figure right after the network graph to deepen the understanding of the strength of associations quantitatively.</a:t>
            </a:r>
            <a:endParaRPr>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idx="1" type="body"/>
          </p:nvPr>
        </p:nvSpPr>
        <p:spPr>
          <a:xfrm>
            <a:off x="167200" y="577250"/>
            <a:ext cx="2535000" cy="3625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Scatter Plot of Support vs. Confidence (Figure 3)</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scatter plot can be used to plot the support against the confidence of the rules. Each point represents a rule, with its placement determined by the rule's support (x-axis) and confidence (y-axis).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93" name="Google Shape;193;p23"/>
          <p:cNvPicPr preferRelativeResize="0"/>
          <p:nvPr/>
        </p:nvPicPr>
        <p:blipFill>
          <a:blip r:embed="rId3">
            <a:alphaModFix/>
          </a:blip>
          <a:stretch>
            <a:fillRect/>
          </a:stretch>
        </p:blipFill>
        <p:spPr>
          <a:xfrm>
            <a:off x="2813250" y="577238"/>
            <a:ext cx="6207351" cy="3989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idx="1" type="body"/>
          </p:nvPr>
        </p:nvSpPr>
        <p:spPr>
          <a:xfrm>
            <a:off x="1149425" y="1294525"/>
            <a:ext cx="6759300" cy="31308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Purpose: </a:t>
            </a:r>
            <a:r>
              <a:rPr lang="en">
                <a:latin typeface="Montserrat"/>
                <a:ea typeface="Montserrat"/>
                <a:cs typeface="Montserrat"/>
                <a:sym typeface="Montserrat"/>
              </a:rPr>
              <a:t>This plot is used to evaluate the balance between how often a rule is applicable (support) and how frequently it proves true (confidence). It helps in filtering the rules for those that strike an optimal balance, potentially highlighting different tiers of associations.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Business Relevance: </a:t>
            </a:r>
            <a:r>
              <a:rPr lang="en">
                <a:latin typeface="Montserrat"/>
                <a:ea typeface="Montserrat"/>
                <a:cs typeface="Montserrat"/>
                <a:sym typeface="Montserrat"/>
              </a:rPr>
              <a:t>Understanding these metrics in tandem helps in prioritizing which rules to act on based on their reliability and impact.</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Location in Report: </a:t>
            </a:r>
            <a:r>
              <a:rPr lang="en">
                <a:latin typeface="Montserrat"/>
                <a:ea typeface="Montserrat"/>
                <a:cs typeface="Montserrat"/>
                <a:sym typeface="Montserrat"/>
              </a:rPr>
              <a:t>This figure should follow the heatmap to provide a statistical backdrop to the earlier visual insights, aiding in a deeper analytical understanding of the association rules.</a:t>
            </a:r>
            <a:endParaRPr>
              <a:latin typeface="Montserrat"/>
              <a:ea typeface="Montserrat"/>
              <a:cs typeface="Montserrat"/>
              <a:sym typeface="Montserrat"/>
            </a:endParaRPr>
          </a:p>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5"/>
          <p:cNvSpPr txBox="1"/>
          <p:nvPr>
            <p:ph type="title"/>
          </p:nvPr>
        </p:nvSpPr>
        <p:spPr>
          <a:xfrm>
            <a:off x="250000" y="296000"/>
            <a:ext cx="6585000" cy="12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759"/>
              <a:t>Detailed Analytical Findings</a:t>
            </a:r>
            <a:endParaRPr sz="3670"/>
          </a:p>
        </p:txBody>
      </p:sp>
      <p:sp>
        <p:nvSpPr>
          <p:cNvPr id="204" name="Google Shape;204;p25"/>
          <p:cNvSpPr txBox="1"/>
          <p:nvPr>
            <p:ph idx="1" type="body"/>
          </p:nvPr>
        </p:nvSpPr>
        <p:spPr>
          <a:xfrm>
            <a:off x="250000" y="1678475"/>
            <a:ext cx="6014400" cy="2561700"/>
          </a:xfrm>
          <a:prstGeom prst="rect">
            <a:avLst/>
          </a:prstGeom>
        </p:spPr>
        <p:txBody>
          <a:bodyPr anchorCtr="0" anchor="t" bIns="91425" lIns="91425" spcFirstLastPara="1" rIns="91425" wrap="square" tIns="91425">
            <a:normAutofit fontScale="25000" lnSpcReduction="20000"/>
          </a:bodyPr>
          <a:lstStyle/>
          <a:p>
            <a:pPr indent="0" lvl="0" marL="0" rtl="0" algn="l">
              <a:lnSpc>
                <a:spcPct val="150000"/>
              </a:lnSpc>
              <a:spcBef>
                <a:spcPts val="0"/>
              </a:spcBef>
              <a:spcAft>
                <a:spcPts val="0"/>
              </a:spcAft>
              <a:buNone/>
            </a:pPr>
            <a:r>
              <a:rPr b="1" lang="en" sz="5365">
                <a:latin typeface="Montserrat"/>
                <a:ea typeface="Montserrat"/>
                <a:cs typeface="Montserrat"/>
                <a:sym typeface="Montserrat"/>
              </a:rPr>
              <a:t>Strategic Marketing and Targeting</a:t>
            </a:r>
            <a:endParaRPr b="1" sz="5365">
              <a:latin typeface="Montserrat"/>
              <a:ea typeface="Montserrat"/>
              <a:cs typeface="Montserrat"/>
              <a:sym typeface="Montserrat"/>
            </a:endParaRPr>
          </a:p>
          <a:p>
            <a:pPr indent="-313775" lvl="0" marL="457200" rtl="0" algn="l">
              <a:lnSpc>
                <a:spcPct val="150000"/>
              </a:lnSpc>
              <a:spcBef>
                <a:spcPts val="0"/>
              </a:spcBef>
              <a:spcAft>
                <a:spcPts val="0"/>
              </a:spcAft>
              <a:buSzPct val="100000"/>
              <a:buFont typeface="Montserrat"/>
              <a:buChar char="●"/>
            </a:pPr>
            <a:r>
              <a:rPr lang="en" sz="5365">
                <a:latin typeface="Montserrat"/>
                <a:ea typeface="Montserrat"/>
                <a:cs typeface="Montserrat"/>
                <a:sym typeface="Montserrat"/>
              </a:rPr>
              <a:t>The identified strong associations between games suggest specific targeting strategies could be highly effective</a:t>
            </a:r>
            <a:endParaRPr sz="5365">
              <a:latin typeface="Montserrat"/>
              <a:ea typeface="Montserrat"/>
              <a:cs typeface="Montserrat"/>
              <a:sym typeface="Montserrat"/>
            </a:endParaRPr>
          </a:p>
          <a:p>
            <a:pPr indent="0" lvl="0" marL="0" rtl="0" algn="l">
              <a:lnSpc>
                <a:spcPct val="150000"/>
              </a:lnSpc>
              <a:spcBef>
                <a:spcPts val="0"/>
              </a:spcBef>
              <a:spcAft>
                <a:spcPts val="0"/>
              </a:spcAft>
              <a:buNone/>
            </a:pPr>
            <a:r>
              <a:t/>
            </a:r>
            <a:endParaRPr sz="5365">
              <a:latin typeface="Montserrat"/>
              <a:ea typeface="Montserrat"/>
              <a:cs typeface="Montserrat"/>
              <a:sym typeface="Montserrat"/>
            </a:endParaRPr>
          </a:p>
          <a:p>
            <a:pPr indent="0" lvl="0" marL="0" rtl="0" algn="l">
              <a:lnSpc>
                <a:spcPct val="150000"/>
              </a:lnSpc>
              <a:spcBef>
                <a:spcPts val="0"/>
              </a:spcBef>
              <a:spcAft>
                <a:spcPts val="0"/>
              </a:spcAft>
              <a:buNone/>
            </a:pPr>
            <a:r>
              <a:rPr b="1" lang="en" sz="5365">
                <a:latin typeface="Montserrat"/>
                <a:ea typeface="Montserrat"/>
                <a:cs typeface="Montserrat"/>
                <a:sym typeface="Montserrat"/>
              </a:rPr>
              <a:t>Bundling and Pricing Strategies</a:t>
            </a:r>
            <a:endParaRPr b="1" sz="5365">
              <a:latin typeface="Montserrat"/>
              <a:ea typeface="Montserrat"/>
              <a:cs typeface="Montserrat"/>
              <a:sym typeface="Montserrat"/>
            </a:endParaRPr>
          </a:p>
          <a:p>
            <a:pPr indent="-313775" lvl="0" marL="457200" rtl="0" algn="l">
              <a:lnSpc>
                <a:spcPct val="150000"/>
              </a:lnSpc>
              <a:spcBef>
                <a:spcPts val="0"/>
              </a:spcBef>
              <a:spcAft>
                <a:spcPts val="0"/>
              </a:spcAft>
              <a:buSzPct val="100000"/>
              <a:buFont typeface="Montserrat"/>
              <a:buChar char="●"/>
            </a:pPr>
            <a:r>
              <a:rPr lang="en" sz="5365">
                <a:latin typeface="Montserrat"/>
                <a:ea typeface="Montserrat"/>
                <a:cs typeface="Montserrat"/>
                <a:sym typeface="Montserrat"/>
              </a:rPr>
              <a:t>The analysis revealed several game pairs and groups with high lift and confidence levels, suggesting they are frequently purchased together more than would be expected by chance. This insight provides a solid foundation for bundling these games together at a discounted rate, which could increase the overall transaction value.</a:t>
            </a:r>
            <a:endParaRPr b="1" sz="5365"/>
          </a:p>
          <a:p>
            <a:pPr indent="0" lvl="0" marL="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6"/>
          <p:cNvSpPr txBox="1"/>
          <p:nvPr>
            <p:ph type="title"/>
          </p:nvPr>
        </p:nvSpPr>
        <p:spPr>
          <a:xfrm>
            <a:off x="1173100" y="731100"/>
            <a:ext cx="6674400" cy="8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t>Findings </a:t>
            </a:r>
            <a:r>
              <a:rPr lang="en" sz="3000"/>
              <a:t>Continued</a:t>
            </a:r>
            <a:r>
              <a:rPr lang="en" sz="3000"/>
              <a:t> </a:t>
            </a:r>
            <a:endParaRPr sz="3000"/>
          </a:p>
        </p:txBody>
      </p:sp>
      <p:sp>
        <p:nvSpPr>
          <p:cNvPr id="210" name="Google Shape;210;p26"/>
          <p:cNvSpPr txBox="1"/>
          <p:nvPr>
            <p:ph idx="1" type="subTitle"/>
          </p:nvPr>
        </p:nvSpPr>
        <p:spPr>
          <a:xfrm>
            <a:off x="1029400" y="1547500"/>
            <a:ext cx="6818100" cy="3112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latin typeface="Montserrat"/>
                <a:ea typeface="Montserrat"/>
                <a:cs typeface="Montserrat"/>
                <a:sym typeface="Montserrat"/>
              </a:rPr>
              <a:t>Inventory and Supply Chain Management</a:t>
            </a:r>
            <a:endParaRPr b="1">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04958" lvl="0" marL="457200" rtl="0" algn="l">
              <a:spcBef>
                <a:spcPts val="0"/>
              </a:spcBef>
              <a:spcAft>
                <a:spcPts val="0"/>
              </a:spcAft>
              <a:buSzPct val="100000"/>
              <a:buFont typeface="Montserrat"/>
              <a:buChar char="●"/>
            </a:pPr>
            <a:r>
              <a:rPr lang="en">
                <a:latin typeface="Montserrat"/>
                <a:ea typeface="Montserrat"/>
                <a:cs typeface="Montserrat"/>
                <a:sym typeface="Montserrat"/>
              </a:rPr>
              <a:t>Insights into the most frequently purchased games and the associations between different games can help in managing inventory more effectively. By anticipating higher demand for certain games together, the client can better manage stock levels to meet customer demand without overstocking, thereby optimizing supply chain operations.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Customer Retention and Loyalty</a:t>
            </a:r>
            <a:endParaRPr b="1">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304958" lvl="0" marL="457200" rtl="0" algn="l">
              <a:spcBef>
                <a:spcPts val="0"/>
              </a:spcBef>
              <a:spcAft>
                <a:spcPts val="0"/>
              </a:spcAft>
              <a:buSzPct val="100000"/>
              <a:buFont typeface="Montserrat"/>
              <a:buChar char="●"/>
            </a:pPr>
            <a:r>
              <a:rPr lang="en">
                <a:latin typeface="Montserrat"/>
                <a:ea typeface="Montserrat"/>
                <a:cs typeface="Montserrat"/>
                <a:sym typeface="Montserrat"/>
              </a:rPr>
              <a:t>By offering tailored recommendations and bundles based on proven purchasing patterns, the client can increase customer retention and loyalty. Personalized marketing is seen as more customer-centric and is appreciated by consumers, leading to repeated sales and enhanced customer engagement.</a:t>
            </a:r>
            <a:endParaRPr>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304958" lvl="0" marL="457200" rtl="0" algn="l">
              <a:spcBef>
                <a:spcPts val="0"/>
              </a:spcBef>
              <a:spcAft>
                <a:spcPts val="0"/>
              </a:spcAft>
              <a:buSzPct val="100000"/>
              <a:buFont typeface="Montserrat"/>
              <a:buChar char="●"/>
            </a:pPr>
            <a:r>
              <a:rPr lang="en">
                <a:latin typeface="Montserrat"/>
                <a:ea typeface="Montserrat"/>
                <a:cs typeface="Montserrat"/>
                <a:sym typeface="Montserrat"/>
              </a:rPr>
              <a:t>Engaging customers with relevant recommendations can transform a single-purchase visit into a longer browsing session, increasing the chances of additional purchases.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7"/>
          <p:cNvSpPr txBox="1"/>
          <p:nvPr>
            <p:ph type="title"/>
          </p:nvPr>
        </p:nvSpPr>
        <p:spPr>
          <a:xfrm>
            <a:off x="1297500" y="702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 Recommendations</a:t>
            </a:r>
            <a:endParaRPr sz="2800"/>
          </a:p>
        </p:txBody>
      </p:sp>
      <p:sp>
        <p:nvSpPr>
          <p:cNvPr id="216" name="Google Shape;216;p27"/>
          <p:cNvSpPr txBox="1"/>
          <p:nvPr>
            <p:ph idx="1" type="body"/>
          </p:nvPr>
        </p:nvSpPr>
        <p:spPr>
          <a:xfrm>
            <a:off x="1297500" y="1616350"/>
            <a:ext cx="7038900" cy="2911200"/>
          </a:xfrm>
          <a:prstGeom prst="rect">
            <a:avLst/>
          </a:prstGeom>
        </p:spPr>
        <p:txBody>
          <a:bodyPr anchorCtr="0" anchor="t" bIns="91425" lIns="91425" spcFirstLastPara="1" rIns="91425" wrap="square" tIns="91425">
            <a:normAutofit fontScale="62500" lnSpcReduction="10000"/>
          </a:bodyPr>
          <a:lstStyle/>
          <a:p>
            <a:pPr indent="0" lvl="0" marL="0" rtl="0" algn="l">
              <a:spcBef>
                <a:spcPts val="1200"/>
              </a:spcBef>
              <a:spcAft>
                <a:spcPts val="0"/>
              </a:spcAft>
              <a:buNone/>
            </a:pPr>
            <a:r>
              <a:rPr b="1" lang="en" sz="2000">
                <a:latin typeface="Montserrat"/>
                <a:ea typeface="Montserrat"/>
                <a:cs typeface="Montserrat"/>
                <a:sym typeface="Montserrat"/>
              </a:rPr>
              <a:t>Cross-Promotional Campaigns:</a:t>
            </a:r>
            <a:r>
              <a:rPr lang="en" sz="2000">
                <a:latin typeface="Montserrat Light"/>
                <a:ea typeface="Montserrat Light"/>
                <a:cs typeface="Montserrat Light"/>
                <a:sym typeface="Montserrat Light"/>
              </a:rPr>
              <a:t> Implementing targeted cross-promotional campaigns for games that are frequently bought together can encourage customers to make additional purchases that they might not have considered otherwise.</a:t>
            </a:r>
            <a:endParaRPr sz="2000">
              <a:latin typeface="Montserrat Light"/>
              <a:ea typeface="Montserrat Light"/>
              <a:cs typeface="Montserrat Light"/>
              <a:sym typeface="Montserrat Light"/>
            </a:endParaRPr>
          </a:p>
          <a:p>
            <a:pPr indent="0" lvl="0" marL="0" rtl="0" algn="l">
              <a:spcBef>
                <a:spcPts val="1200"/>
              </a:spcBef>
              <a:spcAft>
                <a:spcPts val="0"/>
              </a:spcAft>
              <a:buNone/>
            </a:pPr>
            <a:r>
              <a:rPr b="1" lang="en" sz="2000">
                <a:latin typeface="Montserrat"/>
                <a:ea typeface="Montserrat"/>
                <a:cs typeface="Montserrat"/>
                <a:sym typeface="Montserrat"/>
              </a:rPr>
              <a:t>Dynamic Bundle Offers: </a:t>
            </a:r>
            <a:r>
              <a:rPr lang="en" sz="2000">
                <a:latin typeface="Montserrat Light"/>
                <a:ea typeface="Montserrat Light"/>
                <a:cs typeface="Montserrat Light"/>
                <a:sym typeface="Montserrat Light"/>
              </a:rPr>
              <a:t>Creating dynamic bundle offers that can be adjusted in real-time based on purchasing trends and the popularity of certain game combinations can help in capturing the market more effectively.</a:t>
            </a:r>
            <a:endParaRPr sz="2000">
              <a:latin typeface="Montserrat Light"/>
              <a:ea typeface="Montserrat Light"/>
              <a:cs typeface="Montserrat Light"/>
              <a:sym typeface="Montserrat Light"/>
            </a:endParaRPr>
          </a:p>
          <a:p>
            <a:pPr indent="0" lvl="0" marL="0" rtl="0" algn="l">
              <a:spcBef>
                <a:spcPts val="1200"/>
              </a:spcBef>
              <a:spcAft>
                <a:spcPts val="0"/>
              </a:spcAft>
              <a:buNone/>
            </a:pPr>
            <a:r>
              <a:rPr b="1" lang="en" sz="2000">
                <a:latin typeface="Montserrat"/>
                <a:ea typeface="Montserrat"/>
                <a:cs typeface="Montserrat"/>
                <a:sym typeface="Montserrat"/>
              </a:rPr>
              <a:t>Customer Insights:</a:t>
            </a:r>
            <a:r>
              <a:rPr lang="en" sz="2000">
                <a:latin typeface="Montserrat Light"/>
                <a:ea typeface="Montserrat Light"/>
                <a:cs typeface="Montserrat Light"/>
                <a:sym typeface="Montserrat Light"/>
              </a:rPr>
              <a:t> The data derived from this analysis can be integrated into customer relationship management (CRM) systems to provide sales teams and marketing professionals with valuable insights into customer preferences and buying behavior</a:t>
            </a:r>
            <a:endParaRPr sz="20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1297500" y="702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 </a:t>
            </a:r>
            <a:r>
              <a:rPr lang="en" sz="2800"/>
              <a:t>Further Research</a:t>
            </a:r>
            <a:endParaRPr sz="2800"/>
          </a:p>
        </p:txBody>
      </p:sp>
      <p:sp>
        <p:nvSpPr>
          <p:cNvPr id="222" name="Google Shape;222;p28"/>
          <p:cNvSpPr txBox="1"/>
          <p:nvPr>
            <p:ph idx="1" type="body"/>
          </p:nvPr>
        </p:nvSpPr>
        <p:spPr>
          <a:xfrm>
            <a:off x="1297500" y="1616350"/>
            <a:ext cx="7038900" cy="2911200"/>
          </a:xfrm>
          <a:prstGeom prst="rect">
            <a:avLst/>
          </a:prstGeom>
        </p:spPr>
        <p:txBody>
          <a:bodyPr anchorCtr="0" anchor="t" bIns="91425" lIns="91425" spcFirstLastPara="1" rIns="91425" wrap="square" tIns="91425">
            <a:normAutofit fontScale="25000" lnSpcReduction="20000"/>
          </a:bodyPr>
          <a:lstStyle/>
          <a:p>
            <a:pPr indent="0" lvl="0" marL="0" rtl="0" algn="l">
              <a:spcBef>
                <a:spcPts val="1200"/>
              </a:spcBef>
              <a:spcAft>
                <a:spcPts val="0"/>
              </a:spcAft>
              <a:buNone/>
            </a:pPr>
            <a:r>
              <a:rPr b="1" lang="en" sz="4800">
                <a:latin typeface="Montserrat"/>
                <a:ea typeface="Montserrat"/>
                <a:cs typeface="Montserrat"/>
                <a:sym typeface="Montserrat"/>
              </a:rPr>
              <a:t>Integration of Customer Demographics:</a:t>
            </a:r>
            <a:endParaRPr b="1" sz="4800">
              <a:latin typeface="Montserrat"/>
              <a:ea typeface="Montserrat"/>
              <a:cs typeface="Montserrat"/>
              <a:sym typeface="Montserrat"/>
            </a:endParaRPr>
          </a:p>
          <a:p>
            <a:pPr indent="-304800" lvl="0" marL="457200" rtl="0" algn="l">
              <a:spcBef>
                <a:spcPts val="1200"/>
              </a:spcBef>
              <a:spcAft>
                <a:spcPts val="0"/>
              </a:spcAft>
              <a:buSzPct val="100000"/>
              <a:buFont typeface="Montserrat"/>
              <a:buChar char="●"/>
            </a:pPr>
            <a:r>
              <a:rPr lang="en" sz="4800">
                <a:latin typeface="Montserrat"/>
                <a:ea typeface="Montserrat"/>
                <a:cs typeface="Montserrat"/>
                <a:sym typeface="Montserrat"/>
              </a:rPr>
              <a:t>Future analyses could incorporate demographic data such as age, location, and gaming preferences to segment the market more effectively. </a:t>
            </a:r>
            <a:endParaRPr sz="4800">
              <a:latin typeface="Montserrat"/>
              <a:ea typeface="Montserrat"/>
              <a:cs typeface="Montserrat"/>
              <a:sym typeface="Montserrat"/>
            </a:endParaRPr>
          </a:p>
          <a:p>
            <a:pPr indent="0" lvl="0" marL="0" rtl="0" algn="l">
              <a:spcBef>
                <a:spcPts val="1200"/>
              </a:spcBef>
              <a:spcAft>
                <a:spcPts val="0"/>
              </a:spcAft>
              <a:buNone/>
            </a:pPr>
            <a:r>
              <a:rPr b="1" lang="en" sz="4800">
                <a:latin typeface="Montserrat"/>
                <a:ea typeface="Montserrat"/>
                <a:cs typeface="Montserrat"/>
                <a:sym typeface="Montserrat"/>
              </a:rPr>
              <a:t>Seasonal and Temporal Analysis:</a:t>
            </a:r>
            <a:endParaRPr b="1" sz="4800">
              <a:latin typeface="Montserrat"/>
              <a:ea typeface="Montserrat"/>
              <a:cs typeface="Montserrat"/>
              <a:sym typeface="Montserrat"/>
            </a:endParaRPr>
          </a:p>
          <a:p>
            <a:pPr indent="-304800" lvl="0" marL="457200" rtl="0" algn="l">
              <a:spcBef>
                <a:spcPts val="1200"/>
              </a:spcBef>
              <a:spcAft>
                <a:spcPts val="0"/>
              </a:spcAft>
              <a:buSzPct val="100000"/>
              <a:buFont typeface="Montserrat"/>
              <a:buChar char="●"/>
            </a:pPr>
            <a:r>
              <a:rPr lang="en" sz="4800">
                <a:latin typeface="Montserrat"/>
                <a:ea typeface="Montserrat"/>
                <a:cs typeface="Montserrat"/>
                <a:sym typeface="Montserrat"/>
              </a:rPr>
              <a:t>Analyzing purchasing patterns over different times (e.g., weekends vs. weekdays) and during specific seasons or sales events (like Black Friday or holiday seasons) could uncover temporal trends that affect buying behavior. </a:t>
            </a:r>
            <a:endParaRPr sz="4800">
              <a:latin typeface="Montserrat"/>
              <a:ea typeface="Montserrat"/>
              <a:cs typeface="Montserrat"/>
              <a:sym typeface="Montserrat"/>
            </a:endParaRPr>
          </a:p>
          <a:p>
            <a:pPr indent="0" lvl="0" marL="0" rtl="0" algn="l">
              <a:spcBef>
                <a:spcPts val="1200"/>
              </a:spcBef>
              <a:spcAft>
                <a:spcPts val="0"/>
              </a:spcAft>
              <a:buNone/>
            </a:pPr>
            <a:r>
              <a:rPr b="1" lang="en" sz="4800">
                <a:latin typeface="Montserrat"/>
                <a:ea typeface="Montserrat"/>
                <a:cs typeface="Montserrat"/>
                <a:sym typeface="Montserrat"/>
              </a:rPr>
              <a:t>Machine Learning Predictive Models:</a:t>
            </a:r>
            <a:endParaRPr b="1" sz="4800">
              <a:latin typeface="Montserrat"/>
              <a:ea typeface="Montserrat"/>
              <a:cs typeface="Montserrat"/>
              <a:sym typeface="Montserrat"/>
            </a:endParaRPr>
          </a:p>
          <a:p>
            <a:pPr indent="-304800" lvl="0" marL="457200" rtl="0" algn="l">
              <a:spcBef>
                <a:spcPts val="1200"/>
              </a:spcBef>
              <a:spcAft>
                <a:spcPts val="0"/>
              </a:spcAft>
              <a:buSzPct val="100000"/>
              <a:buFont typeface="Montserrat"/>
              <a:buChar char="●"/>
            </a:pPr>
            <a:r>
              <a:rPr lang="en" sz="4800">
                <a:latin typeface="Montserrat"/>
                <a:ea typeface="Montserrat"/>
                <a:cs typeface="Montserrat"/>
                <a:sym typeface="Montserrat"/>
              </a:rPr>
              <a:t>Developing predictive models using machine learning techniques could forecast future buying trends based on historical data. This approach would provide an anticipatory tool for inventory management and marketing, ensuring that the client can adapt strategies proactively.</a:t>
            </a:r>
            <a:endParaRPr sz="48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823850" y="1284675"/>
            <a:ext cx="4776000" cy="13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t/>
            </a:r>
            <a:endParaRPr sz="2120"/>
          </a:p>
          <a:p>
            <a:pPr indent="0" lvl="0" marL="0" rtl="0" algn="l">
              <a:spcBef>
                <a:spcPts val="0"/>
              </a:spcBef>
              <a:spcAft>
                <a:spcPts val="0"/>
              </a:spcAft>
              <a:buSzPts val="990"/>
              <a:buNone/>
            </a:pPr>
            <a:r>
              <a:rPr lang="en" sz="3520"/>
              <a:t>Conclusion </a:t>
            </a:r>
            <a:endParaRPr sz="3520"/>
          </a:p>
        </p:txBody>
      </p:sp>
      <p:sp>
        <p:nvSpPr>
          <p:cNvPr id="228" name="Google Shape;228;p29"/>
          <p:cNvSpPr txBox="1"/>
          <p:nvPr>
            <p:ph idx="1" type="body"/>
          </p:nvPr>
        </p:nvSpPr>
        <p:spPr>
          <a:xfrm>
            <a:off x="823850" y="2643125"/>
            <a:ext cx="5122800" cy="20781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None/>
            </a:pPr>
            <a:r>
              <a:rPr lang="en">
                <a:latin typeface="Montserrat"/>
                <a:ea typeface="Montserrat"/>
                <a:cs typeface="Montserrat"/>
                <a:sym typeface="Montserrat"/>
              </a:rPr>
              <a:t>This project successfully applied Market Basket Analysis to identify significant associations between games sold on a major online platform, providing a robust foundation for enhanced marketing strategies:</a:t>
            </a:r>
            <a:endParaRPr>
              <a:latin typeface="Montserrat"/>
              <a:ea typeface="Montserrat"/>
              <a:cs typeface="Montserrat"/>
              <a:sym typeface="Montserrat"/>
            </a:endParaRPr>
          </a:p>
          <a:p>
            <a:pPr indent="-292576" lvl="0" marL="457200" rtl="0" algn="l">
              <a:spcBef>
                <a:spcPts val="1200"/>
              </a:spcBef>
              <a:spcAft>
                <a:spcPts val="0"/>
              </a:spcAft>
              <a:buSzPct val="100000"/>
              <a:buFont typeface="Montserrat"/>
              <a:buChar char="●"/>
            </a:pPr>
            <a:r>
              <a:rPr b="1" lang="en">
                <a:latin typeface="Montserrat"/>
                <a:ea typeface="Montserrat"/>
                <a:cs typeface="Montserrat"/>
                <a:sym typeface="Montserrat"/>
              </a:rPr>
              <a:t>Strategic Insights: </a:t>
            </a:r>
            <a:r>
              <a:rPr lang="en">
                <a:latin typeface="Montserrat"/>
                <a:ea typeface="Montserrat"/>
                <a:cs typeface="Montserrat"/>
                <a:sym typeface="Montserrat"/>
              </a:rPr>
              <a:t>The analysis identified key game pairs with strong purchasing associations, suggesting potential bundles that could appeal to our client's customer base.</a:t>
            </a:r>
            <a:endParaRPr>
              <a:latin typeface="Montserrat"/>
              <a:ea typeface="Montserrat"/>
              <a:cs typeface="Montserrat"/>
              <a:sym typeface="Montserrat"/>
            </a:endParaRPr>
          </a:p>
          <a:p>
            <a:pPr indent="-292576" lvl="0" marL="457200" rtl="0" algn="l">
              <a:spcBef>
                <a:spcPts val="0"/>
              </a:spcBef>
              <a:spcAft>
                <a:spcPts val="0"/>
              </a:spcAft>
              <a:buSzPct val="100000"/>
              <a:buFont typeface="Montserrat"/>
              <a:buChar char="●"/>
            </a:pPr>
            <a:r>
              <a:rPr b="1" lang="en">
                <a:latin typeface="Montserrat"/>
                <a:ea typeface="Montserrat"/>
                <a:cs typeface="Montserrat"/>
                <a:sym typeface="Montserrat"/>
              </a:rPr>
              <a:t>Actionable Recommendations: </a:t>
            </a:r>
            <a:r>
              <a:rPr lang="en">
                <a:latin typeface="Montserrat"/>
                <a:ea typeface="Montserrat"/>
                <a:cs typeface="Montserrat"/>
                <a:sym typeface="Montserrat"/>
              </a:rPr>
              <a:t>Based on the findings, specific recommendations were made for cross-promotion and bundling strategies, which are expected to increase both sales and customer satisfaction</a:t>
            </a:r>
            <a:endParaRPr>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type="title"/>
          </p:nvPr>
        </p:nvSpPr>
        <p:spPr>
          <a:xfrm>
            <a:off x="1234375" y="813325"/>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t>Thanks!</a:t>
            </a:r>
            <a:endParaRPr sz="3000"/>
          </a:p>
        </p:txBody>
      </p:sp>
      <p:sp>
        <p:nvSpPr>
          <p:cNvPr id="234" name="Google Shape;234;p30"/>
          <p:cNvSpPr txBox="1"/>
          <p:nvPr>
            <p:ph idx="1" type="body"/>
          </p:nvPr>
        </p:nvSpPr>
        <p:spPr>
          <a:xfrm>
            <a:off x="1234375" y="1962025"/>
            <a:ext cx="3798900" cy="2415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400"/>
              <a:t>Contact us:</a:t>
            </a:r>
            <a:endParaRPr sz="1400"/>
          </a:p>
          <a:p>
            <a:pPr indent="0" lvl="0" marL="0" rtl="0" algn="l">
              <a:spcBef>
                <a:spcPts val="1200"/>
              </a:spcBef>
              <a:spcAft>
                <a:spcPts val="0"/>
              </a:spcAft>
              <a:buNone/>
            </a:pPr>
            <a:r>
              <a:rPr lang="en" sz="1400"/>
              <a:t>Your Company</a:t>
            </a:r>
            <a:endParaRPr sz="1400"/>
          </a:p>
          <a:p>
            <a:pPr indent="0" lvl="0" marL="0" rtl="0" algn="l">
              <a:spcBef>
                <a:spcPts val="0"/>
              </a:spcBef>
              <a:spcAft>
                <a:spcPts val="0"/>
              </a:spcAft>
              <a:buNone/>
            </a:pPr>
            <a:r>
              <a:rPr lang="en" sz="1400"/>
              <a:t>123 Your Street</a:t>
            </a:r>
            <a:endParaRPr sz="1400"/>
          </a:p>
          <a:p>
            <a:pPr indent="0" lvl="0" marL="0" rtl="0" algn="l">
              <a:spcBef>
                <a:spcPts val="0"/>
              </a:spcBef>
              <a:spcAft>
                <a:spcPts val="0"/>
              </a:spcAft>
              <a:buNone/>
            </a:pPr>
            <a:r>
              <a:rPr lang="en" sz="1400"/>
              <a:t>Your City, ST 12345</a:t>
            </a:r>
            <a:endParaRPr sz="1400"/>
          </a:p>
          <a:p>
            <a:pPr indent="0" lvl="0" marL="0" rtl="0" algn="l">
              <a:spcBef>
                <a:spcPts val="1200"/>
              </a:spcBef>
              <a:spcAft>
                <a:spcPts val="0"/>
              </a:spcAft>
              <a:buNone/>
            </a:pPr>
            <a:r>
              <a:rPr lang="en" sz="1400"/>
              <a:t>no_reply@example.com</a:t>
            </a:r>
            <a:endParaRPr sz="1400"/>
          </a:p>
          <a:p>
            <a:pPr indent="0" lvl="0" marL="0" rtl="0" algn="l">
              <a:spcBef>
                <a:spcPts val="0"/>
              </a:spcBef>
              <a:spcAft>
                <a:spcPts val="0"/>
              </a:spcAft>
              <a:buNone/>
            </a:pPr>
            <a:r>
              <a:rPr lang="en" sz="1400" u="sng">
                <a:hlinkClick r:id="rId3"/>
              </a:rPr>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35" name="Google Shape;235;p30"/>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6289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Introduction</a:t>
            </a:r>
            <a:endParaRPr/>
          </a:p>
        </p:txBody>
      </p:sp>
      <p:sp>
        <p:nvSpPr>
          <p:cNvPr id="141" name="Google Shape;141;p14"/>
          <p:cNvSpPr txBox="1"/>
          <p:nvPr>
            <p:ph idx="1" type="body"/>
          </p:nvPr>
        </p:nvSpPr>
        <p:spPr>
          <a:xfrm>
            <a:off x="1297500" y="1271625"/>
            <a:ext cx="7203600" cy="3514200"/>
          </a:xfrm>
          <a:prstGeom prst="rect">
            <a:avLst/>
          </a:prstGeom>
        </p:spPr>
        <p:txBody>
          <a:bodyPr anchorCtr="0" anchor="t" bIns="91425" lIns="91425" spcFirstLastPara="1" rIns="91425" wrap="square" tIns="91425">
            <a:normAutofit fontScale="47500" lnSpcReduction="10000"/>
          </a:bodyPr>
          <a:lstStyle/>
          <a:p>
            <a:pPr indent="0" lvl="0" marL="0" rtl="0" algn="l">
              <a:spcBef>
                <a:spcPts val="1200"/>
              </a:spcBef>
              <a:spcAft>
                <a:spcPts val="0"/>
              </a:spcAft>
              <a:buNone/>
            </a:pPr>
            <a:r>
              <a:rPr b="1" lang="en" sz="2000">
                <a:latin typeface="Montserrat"/>
                <a:ea typeface="Montserrat"/>
                <a:cs typeface="Montserrat"/>
                <a:sym typeface="Montserrat"/>
              </a:rPr>
              <a:t>Background:</a:t>
            </a:r>
            <a:endParaRPr b="1" sz="2000">
              <a:latin typeface="Montserrat"/>
              <a:ea typeface="Montserrat"/>
              <a:cs typeface="Montserrat"/>
              <a:sym typeface="Montserrat"/>
            </a:endParaRPr>
          </a:p>
          <a:p>
            <a:pPr indent="-288925" lvl="0" marL="457200" rtl="0" algn="l">
              <a:spcBef>
                <a:spcPts val="1200"/>
              </a:spcBef>
              <a:spcAft>
                <a:spcPts val="0"/>
              </a:spcAft>
              <a:buClr>
                <a:schemeClr val="lt1"/>
              </a:buClr>
              <a:buSzPct val="100000"/>
              <a:buFont typeface="Arial"/>
              <a:buChar char="●"/>
            </a:pPr>
            <a:r>
              <a:rPr b="1" lang="en" sz="2000">
                <a:latin typeface="Montserrat"/>
                <a:ea typeface="Montserrat"/>
                <a:cs typeface="Montserrat"/>
                <a:sym typeface="Montserrat"/>
              </a:rPr>
              <a:t>Industry Challenge:</a:t>
            </a:r>
            <a:r>
              <a:rPr lang="en" sz="2000">
                <a:latin typeface="Montserrat"/>
                <a:ea typeface="Montserrat"/>
                <a:cs typeface="Montserrat"/>
                <a:sym typeface="Montserrat"/>
              </a:rPr>
              <a:t> In the competitive gaming industry, attracting customers and maximizing transaction value is crucial.</a:t>
            </a:r>
            <a:endParaRPr sz="2000">
              <a:latin typeface="Montserrat"/>
              <a:ea typeface="Montserrat"/>
              <a:cs typeface="Montserrat"/>
              <a:sym typeface="Montserrat"/>
            </a:endParaRPr>
          </a:p>
          <a:p>
            <a:pPr indent="-288925" lvl="0" marL="457200" rtl="0" algn="l">
              <a:spcBef>
                <a:spcPts val="0"/>
              </a:spcBef>
              <a:spcAft>
                <a:spcPts val="0"/>
              </a:spcAft>
              <a:buClr>
                <a:schemeClr val="lt1"/>
              </a:buClr>
              <a:buSzPct val="100000"/>
              <a:buFont typeface="Arial"/>
              <a:buChar char="●"/>
            </a:pPr>
            <a:r>
              <a:rPr b="1" lang="en" sz="2000">
                <a:latin typeface="Montserrat"/>
                <a:ea typeface="Montserrat"/>
                <a:cs typeface="Montserrat"/>
                <a:sym typeface="Montserrat"/>
              </a:rPr>
              <a:t>Client Need:</a:t>
            </a:r>
            <a:r>
              <a:rPr lang="en" sz="2000">
                <a:latin typeface="Montserrat"/>
                <a:ea typeface="Montserrat"/>
                <a:cs typeface="Montserrat"/>
                <a:sym typeface="Montserrat"/>
              </a:rPr>
              <a:t> A leading gaming platform seeks to leverage data analytics to gain a competitive edge through informed marketing strategies.</a:t>
            </a:r>
            <a:endParaRPr sz="2000">
              <a:latin typeface="Montserrat"/>
              <a:ea typeface="Montserrat"/>
              <a:cs typeface="Montserrat"/>
              <a:sym typeface="Montserrat"/>
            </a:endParaRPr>
          </a:p>
          <a:p>
            <a:pPr indent="0" lvl="0" marL="0" rtl="0" algn="l">
              <a:spcBef>
                <a:spcPts val="1200"/>
              </a:spcBef>
              <a:spcAft>
                <a:spcPts val="0"/>
              </a:spcAft>
              <a:buNone/>
            </a:pPr>
            <a:r>
              <a:rPr b="1" lang="en" sz="2000">
                <a:latin typeface="Montserrat"/>
                <a:ea typeface="Montserrat"/>
                <a:cs typeface="Montserrat"/>
                <a:sym typeface="Montserrat"/>
              </a:rPr>
              <a:t>Project Objective:</a:t>
            </a:r>
            <a:endParaRPr b="1" sz="2000">
              <a:latin typeface="Montserrat"/>
              <a:ea typeface="Montserrat"/>
              <a:cs typeface="Montserrat"/>
              <a:sym typeface="Montserrat"/>
            </a:endParaRPr>
          </a:p>
          <a:p>
            <a:pPr indent="-288925" lvl="0" marL="457200" rtl="0" algn="l">
              <a:spcBef>
                <a:spcPts val="1200"/>
              </a:spcBef>
              <a:spcAft>
                <a:spcPts val="0"/>
              </a:spcAft>
              <a:buClr>
                <a:schemeClr val="lt1"/>
              </a:buClr>
              <a:buSzPct val="100000"/>
              <a:buFont typeface="Arial"/>
              <a:buChar char="●"/>
            </a:pPr>
            <a:r>
              <a:rPr b="1" lang="en" sz="2000">
                <a:latin typeface="Montserrat"/>
                <a:ea typeface="Montserrat"/>
                <a:cs typeface="Montserrat"/>
                <a:sym typeface="Montserrat"/>
              </a:rPr>
              <a:t>Analyze Game Purchase Patterns:</a:t>
            </a:r>
            <a:r>
              <a:rPr lang="en" sz="2000">
                <a:latin typeface="Montserrat"/>
                <a:ea typeface="Montserrat"/>
                <a:cs typeface="Montserrat"/>
                <a:sym typeface="Montserrat"/>
              </a:rPr>
              <a:t> Identify strong associations between games frequently bought together.</a:t>
            </a:r>
            <a:endParaRPr sz="2000">
              <a:latin typeface="Montserrat"/>
              <a:ea typeface="Montserrat"/>
              <a:cs typeface="Montserrat"/>
              <a:sym typeface="Montserrat"/>
            </a:endParaRPr>
          </a:p>
          <a:p>
            <a:pPr indent="-288925" lvl="0" marL="457200" rtl="0" algn="l">
              <a:spcBef>
                <a:spcPts val="0"/>
              </a:spcBef>
              <a:spcAft>
                <a:spcPts val="0"/>
              </a:spcAft>
              <a:buClr>
                <a:schemeClr val="lt1"/>
              </a:buClr>
              <a:buSzPct val="100000"/>
              <a:buFont typeface="Arial"/>
              <a:buChar char="●"/>
            </a:pPr>
            <a:r>
              <a:rPr b="1" lang="en" sz="2000">
                <a:latin typeface="Montserrat"/>
                <a:ea typeface="Montserrat"/>
                <a:cs typeface="Montserrat"/>
                <a:sym typeface="Montserrat"/>
              </a:rPr>
              <a:t>Drive Strategic Decisions:</a:t>
            </a:r>
            <a:r>
              <a:rPr lang="en" sz="2000">
                <a:latin typeface="Montserrat"/>
                <a:ea typeface="Montserrat"/>
                <a:cs typeface="Montserrat"/>
                <a:sym typeface="Montserrat"/>
              </a:rPr>
              <a:t> Use insights to optimize bundling, cross-promotion, and personalized marketing strategies.</a:t>
            </a:r>
            <a:endParaRPr sz="2000">
              <a:latin typeface="Montserrat"/>
              <a:ea typeface="Montserrat"/>
              <a:cs typeface="Montserrat"/>
              <a:sym typeface="Montserrat"/>
            </a:endParaRPr>
          </a:p>
          <a:p>
            <a:pPr indent="0" lvl="0" marL="0" rtl="0" algn="l">
              <a:spcBef>
                <a:spcPts val="1200"/>
              </a:spcBef>
              <a:spcAft>
                <a:spcPts val="0"/>
              </a:spcAft>
              <a:buNone/>
            </a:pPr>
            <a:r>
              <a:rPr b="1" lang="en" sz="2000">
                <a:latin typeface="Montserrat"/>
                <a:ea typeface="Montserrat"/>
                <a:cs typeface="Montserrat"/>
                <a:sym typeface="Montserrat"/>
              </a:rPr>
              <a:t>Expected Outcomes:</a:t>
            </a:r>
            <a:endParaRPr b="1" sz="2000">
              <a:latin typeface="Montserrat"/>
              <a:ea typeface="Montserrat"/>
              <a:cs typeface="Montserrat"/>
              <a:sym typeface="Montserrat"/>
            </a:endParaRPr>
          </a:p>
          <a:p>
            <a:pPr indent="-288925" lvl="0" marL="457200" rtl="0" algn="l">
              <a:spcBef>
                <a:spcPts val="1200"/>
              </a:spcBef>
              <a:spcAft>
                <a:spcPts val="0"/>
              </a:spcAft>
              <a:buClr>
                <a:schemeClr val="lt1"/>
              </a:buClr>
              <a:buSzPct val="100000"/>
              <a:buFont typeface="Arial"/>
              <a:buChar char="●"/>
            </a:pPr>
            <a:r>
              <a:rPr b="1" lang="en" sz="2000">
                <a:latin typeface="Montserrat"/>
                <a:ea typeface="Montserrat"/>
                <a:cs typeface="Montserrat"/>
                <a:sym typeface="Montserrat"/>
              </a:rPr>
              <a:t>Increase Sales:</a:t>
            </a:r>
            <a:r>
              <a:rPr lang="en" sz="2000">
                <a:latin typeface="Montserrat"/>
                <a:ea typeface="Montserrat"/>
                <a:cs typeface="Montserrat"/>
                <a:sym typeface="Montserrat"/>
              </a:rPr>
              <a:t> Through effective bundling and cross-promotions.</a:t>
            </a:r>
            <a:endParaRPr sz="2000">
              <a:latin typeface="Montserrat"/>
              <a:ea typeface="Montserrat"/>
              <a:cs typeface="Montserrat"/>
              <a:sym typeface="Montserrat"/>
            </a:endParaRPr>
          </a:p>
          <a:p>
            <a:pPr indent="-288925" lvl="0" marL="457200" rtl="0" algn="l">
              <a:spcBef>
                <a:spcPts val="0"/>
              </a:spcBef>
              <a:spcAft>
                <a:spcPts val="0"/>
              </a:spcAft>
              <a:buClr>
                <a:schemeClr val="lt1"/>
              </a:buClr>
              <a:buSzPct val="100000"/>
              <a:buFont typeface="Arial"/>
              <a:buChar char="●"/>
            </a:pPr>
            <a:r>
              <a:rPr b="1" lang="en" sz="2000">
                <a:latin typeface="Montserrat"/>
                <a:ea typeface="Montserrat"/>
                <a:cs typeface="Montserrat"/>
                <a:sym typeface="Montserrat"/>
              </a:rPr>
              <a:t>Enhance Customer Engagement:</a:t>
            </a:r>
            <a:r>
              <a:rPr lang="en" sz="2000">
                <a:latin typeface="Montserrat"/>
                <a:ea typeface="Montserrat"/>
                <a:cs typeface="Montserrat"/>
                <a:sym typeface="Montserrat"/>
              </a:rPr>
              <a:t> By tailoring offers to individual preferences.</a:t>
            </a:r>
            <a:endParaRPr sz="2000">
              <a:latin typeface="Montserrat"/>
              <a:ea typeface="Montserrat"/>
              <a:cs typeface="Montserrat"/>
              <a:sym typeface="Montserrat"/>
            </a:endParaRPr>
          </a:p>
          <a:p>
            <a:pPr indent="-288925" lvl="0" marL="457200" rtl="0" algn="l">
              <a:spcBef>
                <a:spcPts val="0"/>
              </a:spcBef>
              <a:spcAft>
                <a:spcPts val="0"/>
              </a:spcAft>
              <a:buClr>
                <a:schemeClr val="lt1"/>
              </a:buClr>
              <a:buSzPct val="100000"/>
              <a:buFont typeface="Arial"/>
              <a:buChar char="●"/>
            </a:pPr>
            <a:r>
              <a:rPr b="1" lang="en" sz="2000">
                <a:latin typeface="Montserrat"/>
                <a:ea typeface="Montserrat"/>
                <a:cs typeface="Montserrat"/>
                <a:sym typeface="Montserrat"/>
              </a:rPr>
              <a:t>Boost Conversion Rates:</a:t>
            </a:r>
            <a:r>
              <a:rPr lang="en" sz="2000">
                <a:latin typeface="Montserrat"/>
                <a:ea typeface="Montserrat"/>
                <a:cs typeface="Montserrat"/>
                <a:sym typeface="Montserrat"/>
              </a:rPr>
              <a:t> By promoting products based on customer purchase history.</a:t>
            </a:r>
            <a:endParaRPr sz="2000">
              <a:latin typeface="Montserrat"/>
              <a:ea typeface="Montserrat"/>
              <a:cs typeface="Montserrat"/>
              <a:sym typeface="Montserrat"/>
            </a:endParaRPr>
          </a:p>
          <a:p>
            <a:pPr indent="0" lvl="0" marL="0" rtl="0" algn="l">
              <a:spcBef>
                <a:spcPts val="1200"/>
              </a:spcBef>
              <a:spcAft>
                <a:spcPts val="0"/>
              </a:spcAft>
              <a:buNone/>
            </a:pPr>
            <a:r>
              <a:t/>
            </a:r>
            <a:endParaRPr b="1"/>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9120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Context and Relevance</a:t>
            </a:r>
            <a:endParaRPr/>
          </a:p>
        </p:txBody>
      </p:sp>
      <p:sp>
        <p:nvSpPr>
          <p:cNvPr id="147" name="Google Shape;147;p15"/>
          <p:cNvSpPr txBox="1"/>
          <p:nvPr>
            <p:ph idx="1" type="body"/>
          </p:nvPr>
        </p:nvSpPr>
        <p:spPr>
          <a:xfrm>
            <a:off x="1297500" y="1826125"/>
            <a:ext cx="7038900" cy="291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500">
                <a:latin typeface="Montserrat"/>
                <a:ea typeface="Montserrat"/>
                <a:cs typeface="Montserrat"/>
                <a:sym typeface="Montserrat"/>
              </a:rPr>
              <a:t>Business Context: The platform has access to extensive data on customer purchases but has not yet utilized this information to its full potential. The goal is to convert this raw data into strategic knowledge that can drive higher sales volumes and increase customer engagement.</a:t>
            </a:r>
            <a:endParaRPr sz="1500">
              <a:latin typeface="Montserrat"/>
              <a:ea typeface="Montserrat"/>
              <a:cs typeface="Montserrat"/>
              <a:sym typeface="Montserrat"/>
            </a:endParaRPr>
          </a:p>
          <a:p>
            <a:pPr indent="0" lvl="0" marL="0" rtl="0" algn="l">
              <a:spcBef>
                <a:spcPts val="1200"/>
              </a:spcBef>
              <a:spcAft>
                <a:spcPts val="0"/>
              </a:spcAft>
              <a:buNone/>
            </a:pPr>
            <a:r>
              <a:rPr lang="en" sz="1500">
                <a:latin typeface="Montserrat"/>
                <a:ea typeface="Montserrat"/>
                <a:cs typeface="Montserrat"/>
                <a:sym typeface="Montserrat"/>
              </a:rPr>
              <a:t>Relevance to Client:</a:t>
            </a:r>
            <a:endParaRPr sz="1500">
              <a:latin typeface="Montserrat"/>
              <a:ea typeface="Montserrat"/>
              <a:cs typeface="Montserrat"/>
              <a:sym typeface="Montserrat"/>
            </a:endParaRPr>
          </a:p>
          <a:p>
            <a:pPr indent="-309562" lvl="0" marL="457200" rtl="0" algn="l">
              <a:spcBef>
                <a:spcPts val="1200"/>
              </a:spcBef>
              <a:spcAft>
                <a:spcPts val="0"/>
              </a:spcAft>
              <a:buClr>
                <a:schemeClr val="lt1"/>
              </a:buClr>
              <a:buSzPct val="100000"/>
              <a:buFont typeface="Montserrat"/>
              <a:buChar char="●"/>
            </a:pPr>
            <a:r>
              <a:rPr lang="en" sz="1500">
                <a:latin typeface="Montserrat"/>
                <a:ea typeface="Montserrat"/>
                <a:cs typeface="Montserrat"/>
                <a:sym typeface="Montserrat"/>
              </a:rPr>
              <a:t>Enhanced marketing strategies through data-driven insights.</a:t>
            </a:r>
            <a:endParaRPr sz="1500">
              <a:latin typeface="Montserrat"/>
              <a:ea typeface="Montserrat"/>
              <a:cs typeface="Montserrat"/>
              <a:sym typeface="Montserrat"/>
            </a:endParaRPr>
          </a:p>
          <a:p>
            <a:pPr indent="-309562" lvl="0" marL="457200" rtl="0" algn="l">
              <a:spcBef>
                <a:spcPts val="0"/>
              </a:spcBef>
              <a:spcAft>
                <a:spcPts val="0"/>
              </a:spcAft>
              <a:buClr>
                <a:schemeClr val="lt1"/>
              </a:buClr>
              <a:buSzPct val="100000"/>
              <a:buFont typeface="Montserrat"/>
              <a:buChar char="●"/>
            </a:pPr>
            <a:r>
              <a:rPr lang="en" sz="1500">
                <a:latin typeface="Montserrat"/>
                <a:ea typeface="Montserrat"/>
                <a:cs typeface="Montserrat"/>
                <a:sym typeface="Montserrat"/>
              </a:rPr>
              <a:t>Improved customer retention and increased sales through effective bundling and personalized marketing campaigns.</a:t>
            </a:r>
            <a:endParaRPr sz="56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702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Project Objectives</a:t>
            </a:r>
            <a:endParaRPr sz="2800"/>
          </a:p>
        </p:txBody>
      </p:sp>
      <p:sp>
        <p:nvSpPr>
          <p:cNvPr id="153" name="Google Shape;153;p16"/>
          <p:cNvSpPr txBox="1"/>
          <p:nvPr>
            <p:ph idx="1" type="body"/>
          </p:nvPr>
        </p:nvSpPr>
        <p:spPr>
          <a:xfrm>
            <a:off x="1297500" y="1616350"/>
            <a:ext cx="7038900" cy="2911200"/>
          </a:xfrm>
          <a:prstGeom prst="rect">
            <a:avLst/>
          </a:prstGeom>
        </p:spPr>
        <p:txBody>
          <a:bodyPr anchorCtr="0" anchor="t" bIns="91425" lIns="91425" spcFirstLastPara="1" rIns="91425" wrap="square" tIns="91425">
            <a:normAutofit fontScale="92500" lnSpcReduction="10000"/>
          </a:bodyPr>
          <a:lstStyle/>
          <a:p>
            <a:pPr indent="-346075" lvl="0" marL="457200" rtl="0" algn="l">
              <a:spcBef>
                <a:spcPts val="1200"/>
              </a:spcBef>
              <a:spcAft>
                <a:spcPts val="0"/>
              </a:spcAft>
              <a:buClr>
                <a:schemeClr val="lt1"/>
              </a:buClr>
              <a:buSzPct val="100000"/>
              <a:buFont typeface="Montserrat"/>
              <a:buChar char="●"/>
            </a:pPr>
            <a:r>
              <a:rPr lang="en" sz="2000">
                <a:latin typeface="Montserrat"/>
                <a:ea typeface="Montserrat"/>
                <a:cs typeface="Montserrat"/>
                <a:sym typeface="Montserrat"/>
              </a:rPr>
              <a:t>Identify strong associations between games.</a:t>
            </a:r>
            <a:endParaRPr sz="2000">
              <a:latin typeface="Montserrat"/>
              <a:ea typeface="Montserrat"/>
              <a:cs typeface="Montserrat"/>
              <a:sym typeface="Montserrat"/>
            </a:endParaRPr>
          </a:p>
          <a:p>
            <a:pPr indent="0" lvl="0" marL="457200" rtl="0" algn="l">
              <a:spcBef>
                <a:spcPts val="1200"/>
              </a:spcBef>
              <a:spcAft>
                <a:spcPts val="0"/>
              </a:spcAft>
              <a:buNone/>
            </a:pPr>
            <a:r>
              <a:t/>
            </a:r>
            <a:endParaRPr sz="2000">
              <a:latin typeface="Montserrat"/>
              <a:ea typeface="Montserrat"/>
              <a:cs typeface="Montserrat"/>
              <a:sym typeface="Montserrat"/>
            </a:endParaRPr>
          </a:p>
          <a:p>
            <a:pPr indent="-346075" lvl="0" marL="457200" rtl="0" algn="l">
              <a:spcBef>
                <a:spcPts val="1200"/>
              </a:spcBef>
              <a:spcAft>
                <a:spcPts val="0"/>
              </a:spcAft>
              <a:buClr>
                <a:schemeClr val="lt1"/>
              </a:buClr>
              <a:buSzPct val="100000"/>
              <a:buFont typeface="Montserrat"/>
              <a:buChar char="●"/>
            </a:pPr>
            <a:r>
              <a:rPr lang="en" sz="2000">
                <a:latin typeface="Montserrat"/>
                <a:ea typeface="Montserrat"/>
                <a:cs typeface="Montserrat"/>
                <a:sym typeface="Montserrat"/>
              </a:rPr>
              <a:t>Analyze the impact on sales and marketing strategies.</a:t>
            </a:r>
            <a:endParaRPr sz="2000">
              <a:latin typeface="Montserrat"/>
              <a:ea typeface="Montserrat"/>
              <a:cs typeface="Montserrat"/>
              <a:sym typeface="Montserrat"/>
            </a:endParaRPr>
          </a:p>
          <a:p>
            <a:pPr indent="0" lvl="0" marL="457200" rtl="0" algn="l">
              <a:spcBef>
                <a:spcPts val="1200"/>
              </a:spcBef>
              <a:spcAft>
                <a:spcPts val="0"/>
              </a:spcAft>
              <a:buNone/>
            </a:pPr>
            <a:r>
              <a:t/>
            </a:r>
            <a:endParaRPr sz="2000">
              <a:latin typeface="Montserrat"/>
              <a:ea typeface="Montserrat"/>
              <a:cs typeface="Montserrat"/>
              <a:sym typeface="Montserrat"/>
            </a:endParaRPr>
          </a:p>
          <a:p>
            <a:pPr indent="-346075" lvl="0" marL="457200" rtl="0" algn="l">
              <a:spcBef>
                <a:spcPts val="1200"/>
              </a:spcBef>
              <a:spcAft>
                <a:spcPts val="0"/>
              </a:spcAft>
              <a:buClr>
                <a:schemeClr val="lt1"/>
              </a:buClr>
              <a:buSzPct val="100000"/>
              <a:buFont typeface="Montserrat"/>
              <a:buChar char="●"/>
            </a:pPr>
            <a:r>
              <a:rPr lang="en" sz="2000">
                <a:latin typeface="Montserrat"/>
                <a:ea typeface="Montserrat"/>
                <a:cs typeface="Montserrat"/>
                <a:sym typeface="Montserrat"/>
              </a:rPr>
              <a:t>Provide actionable insights for cross-promotion and bundling.</a:t>
            </a:r>
            <a:endParaRPr sz="20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702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Methodology Overview</a:t>
            </a:r>
            <a:endParaRPr sz="2800"/>
          </a:p>
        </p:txBody>
      </p:sp>
      <p:sp>
        <p:nvSpPr>
          <p:cNvPr id="159" name="Google Shape;159;p17"/>
          <p:cNvSpPr txBox="1"/>
          <p:nvPr>
            <p:ph idx="1" type="body"/>
          </p:nvPr>
        </p:nvSpPr>
        <p:spPr>
          <a:xfrm>
            <a:off x="1297500" y="1616350"/>
            <a:ext cx="7038900" cy="2911200"/>
          </a:xfrm>
          <a:prstGeom prst="rect">
            <a:avLst/>
          </a:prstGeom>
        </p:spPr>
        <p:txBody>
          <a:bodyPr anchorCtr="0" anchor="t" bIns="91425" lIns="91425" spcFirstLastPara="1" rIns="91425" wrap="square" tIns="91425">
            <a:normAutofit fontScale="92500" lnSpcReduction="10000"/>
          </a:bodyPr>
          <a:lstStyle/>
          <a:p>
            <a:pPr indent="0" lvl="0" marL="457200" rtl="0" algn="l">
              <a:spcBef>
                <a:spcPts val="1200"/>
              </a:spcBef>
              <a:spcAft>
                <a:spcPts val="0"/>
              </a:spcAft>
              <a:buNone/>
            </a:pPr>
            <a:r>
              <a:rPr b="1" lang="en" sz="2000">
                <a:latin typeface="Montserrat"/>
                <a:ea typeface="Montserrat"/>
                <a:cs typeface="Montserrat"/>
                <a:sym typeface="Montserrat"/>
              </a:rPr>
              <a:t>Data Preprocessing:</a:t>
            </a:r>
            <a:r>
              <a:rPr lang="en" sz="2000">
                <a:latin typeface="Montserrat"/>
                <a:ea typeface="Montserrat"/>
                <a:cs typeface="Montserrat"/>
                <a:sym typeface="Montserrat"/>
              </a:rPr>
              <a:t> Detail the steps taken to clean and prepare data, including handling of missing values and data transformation.</a:t>
            </a:r>
            <a:endParaRPr sz="2000">
              <a:latin typeface="Montserrat"/>
              <a:ea typeface="Montserrat"/>
              <a:cs typeface="Montserrat"/>
              <a:sym typeface="Montserrat"/>
            </a:endParaRPr>
          </a:p>
          <a:p>
            <a:pPr indent="0" lvl="0" marL="457200" rtl="0" algn="l">
              <a:spcBef>
                <a:spcPts val="1200"/>
              </a:spcBef>
              <a:spcAft>
                <a:spcPts val="0"/>
              </a:spcAft>
              <a:buNone/>
            </a:pPr>
            <a:r>
              <a:rPr b="1" lang="en" sz="2000">
                <a:latin typeface="Montserrat"/>
                <a:ea typeface="Montserrat"/>
                <a:cs typeface="Montserrat"/>
                <a:sym typeface="Montserrat"/>
              </a:rPr>
              <a:t>Feature Engineering: </a:t>
            </a:r>
            <a:r>
              <a:rPr lang="en" sz="2000">
                <a:latin typeface="Montserrat"/>
                <a:ea typeface="Montserrat"/>
                <a:cs typeface="Montserrat"/>
                <a:sym typeface="Montserrat"/>
              </a:rPr>
              <a:t>Discuss the creation of new variables to better understand purchasing patterns, such as purchase frequency and game attributes.</a:t>
            </a:r>
            <a:endParaRPr sz="2000">
              <a:latin typeface="Montserrat"/>
              <a:ea typeface="Montserrat"/>
              <a:cs typeface="Montserrat"/>
              <a:sym typeface="Montserrat"/>
            </a:endParaRPr>
          </a:p>
          <a:p>
            <a:pPr indent="-346075" lvl="0" marL="457200" rtl="0" algn="l">
              <a:spcBef>
                <a:spcPts val="1200"/>
              </a:spcBef>
              <a:spcAft>
                <a:spcPts val="0"/>
              </a:spcAft>
              <a:buClr>
                <a:srgbClr val="000000"/>
              </a:buClr>
              <a:buSzPct val="100000"/>
              <a:buFont typeface="Montserrat"/>
              <a:buChar char="●"/>
            </a:pPr>
            <a:r>
              <a:t/>
            </a:r>
            <a:endParaRPr sz="20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7022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800"/>
              <a:t>Market Basket Analysis Technique</a:t>
            </a:r>
            <a:endParaRPr sz="2800"/>
          </a:p>
        </p:txBody>
      </p:sp>
      <p:sp>
        <p:nvSpPr>
          <p:cNvPr id="165" name="Google Shape;165;p18"/>
          <p:cNvSpPr txBox="1"/>
          <p:nvPr>
            <p:ph idx="1" type="body"/>
          </p:nvPr>
        </p:nvSpPr>
        <p:spPr>
          <a:xfrm>
            <a:off x="1297500" y="1616350"/>
            <a:ext cx="7038900" cy="2911200"/>
          </a:xfrm>
          <a:prstGeom prst="rect">
            <a:avLst/>
          </a:prstGeom>
        </p:spPr>
        <p:txBody>
          <a:bodyPr anchorCtr="0" anchor="t" bIns="91425" lIns="91425" spcFirstLastPara="1" rIns="91425" wrap="square" tIns="91425">
            <a:normAutofit fontScale="70000" lnSpcReduction="10000"/>
          </a:bodyPr>
          <a:lstStyle/>
          <a:p>
            <a:pPr indent="0" lvl="0" marL="0" rtl="0" algn="l">
              <a:spcBef>
                <a:spcPts val="1200"/>
              </a:spcBef>
              <a:spcAft>
                <a:spcPts val="0"/>
              </a:spcAft>
              <a:buNone/>
            </a:pPr>
            <a:r>
              <a:rPr lang="en" sz="2000">
                <a:latin typeface="Montserrat"/>
                <a:ea typeface="Montserrat"/>
                <a:cs typeface="Montserrat"/>
                <a:sym typeface="Montserrat"/>
              </a:rPr>
              <a:t>Apriori Algorithm: selected for its efficiency in dealing with large datasets and its ability to generate useful rules for market basket analysis. </a:t>
            </a:r>
            <a:endParaRPr sz="2000">
              <a:latin typeface="Montserrat"/>
              <a:ea typeface="Montserrat"/>
              <a:cs typeface="Montserrat"/>
              <a:sym typeface="Montserrat"/>
            </a:endParaRPr>
          </a:p>
          <a:p>
            <a:pPr indent="0" lvl="0" marL="0" rtl="0" algn="l">
              <a:spcBef>
                <a:spcPts val="1200"/>
              </a:spcBef>
              <a:spcAft>
                <a:spcPts val="0"/>
              </a:spcAft>
              <a:buNone/>
            </a:pPr>
            <a:r>
              <a:rPr lang="en" sz="2000">
                <a:latin typeface="Montserrat"/>
                <a:ea typeface="Montserrat"/>
                <a:cs typeface="Montserrat"/>
                <a:sym typeface="Montserrat"/>
              </a:rPr>
              <a:t>Lift: used to understand the strength of an association relative to the randomness. </a:t>
            </a:r>
            <a:endParaRPr sz="2000">
              <a:latin typeface="Montserrat"/>
              <a:ea typeface="Montserrat"/>
              <a:cs typeface="Montserrat"/>
              <a:sym typeface="Montserrat"/>
            </a:endParaRPr>
          </a:p>
          <a:p>
            <a:pPr indent="0" lvl="0" marL="0" rtl="0" algn="l">
              <a:spcBef>
                <a:spcPts val="1200"/>
              </a:spcBef>
              <a:spcAft>
                <a:spcPts val="0"/>
              </a:spcAft>
              <a:buNone/>
            </a:pPr>
            <a:r>
              <a:rPr lang="en" sz="2000">
                <a:latin typeface="Montserrat"/>
                <a:ea typeface="Montserrat"/>
                <a:cs typeface="Montserrat"/>
                <a:sym typeface="Montserrat"/>
              </a:rPr>
              <a:t>Confidence:  measured to determine the likelihood that purchasing one game leads to the purchase of another.</a:t>
            </a:r>
            <a:endParaRPr sz="2000">
              <a:latin typeface="Montserrat"/>
              <a:ea typeface="Montserrat"/>
              <a:cs typeface="Montserrat"/>
              <a:sym typeface="Montserrat"/>
            </a:endParaRPr>
          </a:p>
          <a:p>
            <a:pPr indent="0" lvl="0" marL="0" rtl="0" algn="l">
              <a:spcBef>
                <a:spcPts val="1200"/>
              </a:spcBef>
              <a:spcAft>
                <a:spcPts val="0"/>
              </a:spcAft>
              <a:buNone/>
            </a:pPr>
            <a:r>
              <a:rPr lang="en" sz="2000">
                <a:latin typeface="Montserrat"/>
                <a:ea typeface="Montserrat"/>
                <a:cs typeface="Montserrat"/>
                <a:sym typeface="Montserrat"/>
              </a:rPr>
              <a:t>Support:  used to measure how often an item set appears in the dataset. </a:t>
            </a:r>
            <a:endParaRPr sz="2000">
              <a:latin typeface="Montserrat"/>
              <a:ea typeface="Montserrat"/>
              <a:cs typeface="Montserrat"/>
              <a:sym typeface="Montserrat"/>
            </a:endParaRPr>
          </a:p>
          <a:p>
            <a:pPr indent="0" lvl="0" marL="457200" rtl="0" algn="l">
              <a:spcBef>
                <a:spcPts val="1200"/>
              </a:spcBef>
              <a:spcAft>
                <a:spcPts val="0"/>
              </a:spcAft>
              <a:buNone/>
            </a:pPr>
            <a:r>
              <a:t/>
            </a:r>
            <a:endParaRPr sz="2000">
              <a:latin typeface="Montserrat"/>
              <a:ea typeface="Montserrat"/>
              <a:cs typeface="Montserrat"/>
              <a:sym typeface="Montserrat"/>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idx="1" type="body"/>
          </p:nvPr>
        </p:nvSpPr>
        <p:spPr>
          <a:xfrm>
            <a:off x="351250" y="281400"/>
            <a:ext cx="2460900" cy="4862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latin typeface="Montserrat"/>
                <a:ea typeface="Montserrat"/>
                <a:cs typeface="Montserrat"/>
                <a:sym typeface="Montserrat"/>
              </a:rPr>
              <a:t>Network Graph of Game Associations (Figure 1)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The network graph visually represents the associations between games based on the rules generated from the Market Basket Analysis. Each node in the graph represents a game, while the edges denote the strength of the association between games, with thicker lines indicating stronger associations (higher lift).</a:t>
            </a:r>
            <a:endParaRPr>
              <a:latin typeface="Montserrat"/>
              <a:ea typeface="Montserrat"/>
              <a:cs typeface="Montserrat"/>
              <a:sym typeface="Montserra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71" name="Google Shape;171;p19"/>
          <p:cNvPicPr preferRelativeResize="0"/>
          <p:nvPr/>
        </p:nvPicPr>
        <p:blipFill>
          <a:blip r:embed="rId3">
            <a:alphaModFix/>
          </a:blip>
          <a:stretch>
            <a:fillRect/>
          </a:stretch>
        </p:blipFill>
        <p:spPr>
          <a:xfrm>
            <a:off x="2957600" y="528638"/>
            <a:ext cx="5943600" cy="4086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idx="1" type="body"/>
          </p:nvPr>
        </p:nvSpPr>
        <p:spPr>
          <a:xfrm>
            <a:off x="1297500" y="1179800"/>
            <a:ext cx="7425600" cy="3455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Purpose: </a:t>
            </a:r>
            <a:r>
              <a:rPr lang="en">
                <a:latin typeface="Montserrat"/>
                <a:ea typeface="Montserrat"/>
                <a:cs typeface="Montserrat"/>
                <a:sym typeface="Montserrat"/>
              </a:rPr>
              <a:t>This graph is crucial for quickly identifying clusters of games that are frequently purchased together. It provides an intuitive visual understanding of how games are connected within the purchasing behavior of customers.</a:t>
            </a:r>
            <a:endParaRPr>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Business Relevance:</a:t>
            </a:r>
            <a:r>
              <a:rPr lang="en">
                <a:latin typeface="Montserrat"/>
                <a:ea typeface="Montserrat"/>
                <a:cs typeface="Montserrat"/>
                <a:sym typeface="Montserrat"/>
              </a:rPr>
              <a:t> By examining the clusters and the strength of connections, marketing teams can identify potential game pairs or groups for targeted promotions and bundling.</a:t>
            </a:r>
            <a:endParaRPr>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b="1" lang="en">
                <a:latin typeface="Montserrat"/>
                <a:ea typeface="Montserrat"/>
                <a:cs typeface="Montserrat"/>
                <a:sym typeface="Montserrat"/>
              </a:rPr>
              <a:t>Location in Report: </a:t>
            </a:r>
            <a:r>
              <a:rPr lang="en">
                <a:latin typeface="Montserrat"/>
                <a:ea typeface="Montserrat"/>
                <a:cs typeface="Montserrat"/>
                <a:sym typeface="Montserrat"/>
              </a:rPr>
              <a:t>This should be the first figure in the results section to give an immediate visual impression of the game associations.</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1"/>
          <p:cNvSpPr txBox="1"/>
          <p:nvPr>
            <p:ph idx="1" type="body"/>
          </p:nvPr>
        </p:nvSpPr>
        <p:spPr>
          <a:xfrm>
            <a:off x="487000" y="427025"/>
            <a:ext cx="2313000" cy="3652800"/>
          </a:xfrm>
          <a:prstGeom prst="rect">
            <a:avLst/>
          </a:prstGeom>
        </p:spPr>
        <p:txBody>
          <a:bodyPr anchorCtr="0" anchor="ctr" bIns="91425" lIns="91425" spcFirstLastPara="1" rIns="91425" wrap="square" tIns="91425">
            <a:normAutofit lnSpcReduction="10000"/>
          </a:bodyPr>
          <a:lstStyle/>
          <a:p>
            <a:pPr indent="0" lvl="0" marL="0" rtl="0" algn="l">
              <a:spcBef>
                <a:spcPts val="0"/>
              </a:spcBef>
              <a:spcAft>
                <a:spcPts val="0"/>
              </a:spcAft>
              <a:buNone/>
            </a:pPr>
            <a:r>
              <a:rPr lang="en"/>
              <a:t>Heatmap of Lift between Game Associations (Figure 2: Lift Heatmap)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heatmap displays the lift values for each game pair, providing a color-coded matrix that helps identify which game combinations have the strongest associations. Lift values greater than one indicate that games are more likely to be bought together than would be expected by chance.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82" name="Google Shape;182;p21"/>
          <p:cNvPicPr preferRelativeResize="0"/>
          <p:nvPr/>
        </p:nvPicPr>
        <p:blipFill>
          <a:blip r:embed="rId3">
            <a:alphaModFix/>
          </a:blip>
          <a:stretch>
            <a:fillRect/>
          </a:stretch>
        </p:blipFill>
        <p:spPr>
          <a:xfrm>
            <a:off x="3126350" y="57150"/>
            <a:ext cx="5943600" cy="502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